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56" r:id="rId2"/>
    <p:sldId id="257" r:id="rId3"/>
    <p:sldId id="258" r:id="rId4"/>
    <p:sldId id="259" r:id="rId5"/>
    <p:sldId id="261" r:id="rId6"/>
    <p:sldId id="262" r:id="rId7"/>
    <p:sldId id="263" r:id="rId8"/>
    <p:sldId id="264" r:id="rId9"/>
    <p:sldId id="265"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1" d="100"/>
          <a:sy n="81" d="100"/>
        </p:scale>
        <p:origin x="10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DF9BF51-6712-49FB-961E-861A8AE58B95}" type="datetimeFigureOut">
              <a:rPr lang="ar-IQ" smtClean="0"/>
              <a:t>24/08/1443</a:t>
            </a:fld>
            <a:endParaRPr lang="ar-IQ"/>
          </a:p>
        </p:txBody>
      </p:sp>
      <p:sp>
        <p:nvSpPr>
          <p:cNvPr id="5" name="Footer Placeholder 4"/>
          <p:cNvSpPr>
            <a:spLocks noGrp="1"/>
          </p:cNvSpPr>
          <p:nvPr>
            <p:ph type="ftr" sz="quarter" idx="11"/>
          </p:nvPr>
        </p:nvSpPr>
        <p:spPr/>
        <p:txBody>
          <a:bodyPr/>
          <a:lstStyle/>
          <a:p>
            <a:endParaRPr lang="ar-IQ"/>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B267E22-741F-4921-A137-E1674869FE99}"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DF9BF51-6712-49FB-961E-861A8AE58B95}" type="datetimeFigureOut">
              <a:rPr lang="ar-IQ" smtClean="0"/>
              <a:t>24/08/1443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B267E22-741F-4921-A137-E1674869FE9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DF9BF51-6712-49FB-961E-861A8AE58B95}" type="datetimeFigureOut">
              <a:rPr lang="ar-IQ" smtClean="0"/>
              <a:t>24/08/1443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B267E22-741F-4921-A137-E1674869FE9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DF9BF51-6712-49FB-961E-861A8AE58B95}" type="datetimeFigureOut">
              <a:rPr lang="ar-IQ" smtClean="0"/>
              <a:t>24/08/1443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B267E22-741F-4921-A137-E1674869FE9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BDF9BF51-6712-49FB-961E-861A8AE58B95}" type="datetimeFigureOut">
              <a:rPr lang="ar-IQ" smtClean="0"/>
              <a:t>24/08/1443</a:t>
            </a:fld>
            <a:endParaRPr lang="ar-IQ"/>
          </a:p>
        </p:txBody>
      </p:sp>
      <p:sp>
        <p:nvSpPr>
          <p:cNvPr id="8" name="Slide Number Placeholder 7"/>
          <p:cNvSpPr>
            <a:spLocks noGrp="1"/>
          </p:cNvSpPr>
          <p:nvPr>
            <p:ph type="sldNum" sz="quarter" idx="11"/>
          </p:nvPr>
        </p:nvSpPr>
        <p:spPr/>
        <p:txBody>
          <a:bodyPr/>
          <a:lstStyle/>
          <a:p>
            <a:fld id="{7B267E22-741F-4921-A137-E1674869FE99}" type="slidenum">
              <a:rPr lang="ar-IQ" smtClean="0"/>
              <a:t>‹#›</a:t>
            </a:fld>
            <a:endParaRPr lang="ar-IQ"/>
          </a:p>
        </p:txBody>
      </p:sp>
      <p:sp>
        <p:nvSpPr>
          <p:cNvPr id="9" name="Footer Placeholder 8"/>
          <p:cNvSpPr>
            <a:spLocks noGrp="1"/>
          </p:cNvSpPr>
          <p:nvPr>
            <p:ph type="ftr" sz="quarter" idx="12"/>
          </p:nvPr>
        </p:nvSpPr>
        <p:spPr/>
        <p:txBody>
          <a:bodyPr/>
          <a:lstStyle/>
          <a:p>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DF9BF51-6712-49FB-961E-861A8AE58B95}" type="datetimeFigureOut">
              <a:rPr lang="ar-IQ" smtClean="0"/>
              <a:t>24/08/1443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B267E22-741F-4921-A137-E1674869FE99}"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DF9BF51-6712-49FB-961E-861A8AE58B95}" type="datetimeFigureOut">
              <a:rPr lang="ar-IQ" smtClean="0"/>
              <a:t>24/08/1443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B267E22-741F-4921-A137-E1674869FE9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BDF9BF51-6712-49FB-961E-861A8AE58B95}" type="datetimeFigureOut">
              <a:rPr lang="ar-IQ" smtClean="0"/>
              <a:t>24/08/1443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B267E22-741F-4921-A137-E1674869FE9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9BF51-6712-49FB-961E-861A8AE58B95}" type="datetimeFigureOut">
              <a:rPr lang="ar-IQ" smtClean="0"/>
              <a:t>24/08/1443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B267E22-741F-4921-A137-E1674869FE9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DF9BF51-6712-49FB-961E-861A8AE58B95}" type="datetimeFigureOut">
              <a:rPr lang="ar-IQ" smtClean="0"/>
              <a:t>24/08/1443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B267E22-741F-4921-A137-E1674869FE99}" type="slidenum">
              <a:rPr lang="ar-IQ" smtClean="0"/>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DF9BF51-6712-49FB-961E-861A8AE58B95}" type="datetimeFigureOut">
              <a:rPr lang="ar-IQ" smtClean="0"/>
              <a:t>24/08/1443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7B267E22-741F-4921-A137-E1674869FE99}" type="slidenum">
              <a:rPr lang="ar-IQ" smtClean="0"/>
              <a:t>‹#›</a:t>
            </a:fld>
            <a:endParaRPr lang="ar-IQ"/>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ar-SA" smtClean="0"/>
              <a:t>انقر لتحرير نمط العنوان الرئيسي</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BDF9BF51-6712-49FB-961E-861A8AE58B95}" type="datetimeFigureOut">
              <a:rPr lang="ar-IQ" smtClean="0"/>
              <a:t>24/08/1443</a:t>
            </a:fld>
            <a:endParaRPr lang="ar-IQ"/>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ar-IQ"/>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7B267E22-741F-4921-A137-E1674869FE99}" type="slidenum">
              <a:rPr lang="ar-IQ" smtClean="0"/>
              <a:t>‹#›</a:t>
            </a:fld>
            <a:endParaRPr lang="ar-IQ"/>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1"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r" defTabSz="914400" rtl="1"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r" defTabSz="914400" rtl="1"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620688"/>
            <a:ext cx="7632848" cy="4801314"/>
          </a:xfrm>
          <a:prstGeom prst="rect">
            <a:avLst/>
          </a:prstGeom>
        </p:spPr>
        <p:txBody>
          <a:bodyPr wrap="square">
            <a:spAutoFit/>
          </a:bodyPr>
          <a:lstStyle/>
          <a:p>
            <a:r>
              <a:rPr lang="ar-IQ" b="1" dirty="0" smtClean="0"/>
              <a:t>تربية محصول الذرة الصفراء :- </a:t>
            </a:r>
          </a:p>
          <a:p>
            <a:r>
              <a:rPr lang="ar-IQ" b="1" dirty="0" smtClean="0"/>
              <a:t>أن محصول الذرة الصفراء من المحاصيل </a:t>
            </a:r>
            <a:r>
              <a:rPr lang="ar-IQ" b="1" dirty="0" err="1" smtClean="0"/>
              <a:t>الحبوبيه</a:t>
            </a:r>
            <a:r>
              <a:rPr lang="ar-IQ" b="1" dirty="0" smtClean="0"/>
              <a:t> المهمة والذي يأتي بعد محصولي الحنطة والرز . تدخل الذرة الصفراء بشكل مباشر في غذاء الانسان كما يستفاد منها في صناعة اعلاف الحيوانات والصناعات الاخرى ، ويعتبر هذا المحصول من المحاصيل المهمة لمربي النبات اذ يمكن أجراء تجارب التربية على النبات بسهولة وذلك لعدة أسباب :-</a:t>
            </a:r>
          </a:p>
          <a:p>
            <a:r>
              <a:rPr lang="ar-IQ" b="1" dirty="0" smtClean="0"/>
              <a:t>1- أمكانية زراعة المحصول على نطاق بيئي واسع .</a:t>
            </a:r>
          </a:p>
          <a:p>
            <a:r>
              <a:rPr lang="ar-IQ" b="1" dirty="0" smtClean="0"/>
              <a:t>2- لكون المحصول يعطي عدد أكبر من الحبوب من تلقيح واحد ( يمكن الحصول على عدد كبير من حبوب اللقاح من نبات واحد ).</a:t>
            </a:r>
          </a:p>
          <a:p>
            <a:r>
              <a:rPr lang="ar-IQ" b="1" dirty="0" smtClean="0"/>
              <a:t>3- نظرا لكبر حجم أجزاء النبات يمكن بسهولة أجراء عمليتي التلقيح والتهجين .</a:t>
            </a:r>
          </a:p>
          <a:p>
            <a:r>
              <a:rPr lang="ar-IQ" b="1" dirty="0" smtClean="0"/>
              <a:t>4- سهولة ملاحظة صفات النبات لغرض الدراسة .</a:t>
            </a:r>
          </a:p>
          <a:p>
            <a:r>
              <a:rPr lang="ar-IQ" b="1" dirty="0" smtClean="0"/>
              <a:t>ومن خلال ما ذكر اعلاه اذ وجدت عدة أهداف لتربية محصول الذرة الصفراء منها :-</a:t>
            </a:r>
          </a:p>
          <a:p>
            <a:r>
              <a:rPr lang="ar-IQ" b="1" dirty="0" smtClean="0"/>
              <a:t>1- </a:t>
            </a:r>
            <a:r>
              <a:rPr lang="ar-IQ" b="1" dirty="0" err="1" smtClean="0"/>
              <a:t>أستنباط</a:t>
            </a:r>
            <a:r>
              <a:rPr lang="ar-IQ" b="1" dirty="0" smtClean="0"/>
              <a:t> أصناف مقاومة </a:t>
            </a:r>
            <a:r>
              <a:rPr lang="ar-IQ" b="1" dirty="0" err="1" smtClean="0"/>
              <a:t>للاصابات</a:t>
            </a:r>
            <a:r>
              <a:rPr lang="ar-IQ" b="1" dirty="0" smtClean="0"/>
              <a:t> المرضية والحشرية . </a:t>
            </a:r>
          </a:p>
          <a:p>
            <a:r>
              <a:rPr lang="ar-IQ" b="1" dirty="0" smtClean="0"/>
              <a:t>2- الاهتمام بالذرة العلفية(نمو خضري كثيف) </a:t>
            </a:r>
            <a:r>
              <a:rPr lang="ar-IQ" b="1" dirty="0" err="1" smtClean="0"/>
              <a:t>لأستخدامها</a:t>
            </a:r>
            <a:r>
              <a:rPr lang="ar-IQ" b="1" dirty="0" smtClean="0"/>
              <a:t> في صناعة الاعلاف .</a:t>
            </a:r>
          </a:p>
          <a:p>
            <a:r>
              <a:rPr lang="ar-IQ" b="1" dirty="0" smtClean="0"/>
              <a:t>3- تحسين النوعية بتحسين مثل رفع نسبة الزيت والبروتين في الحبوب وزيادة محتوى الحبوب من الحوامض الامينية .</a:t>
            </a:r>
          </a:p>
          <a:p>
            <a:r>
              <a:rPr lang="ar-IQ" b="1" dirty="0" smtClean="0"/>
              <a:t>4- ايجاد تغيرات وراثية جديدة عن طريق استخدام الاشعاع والمواد </a:t>
            </a:r>
            <a:r>
              <a:rPr lang="ar-IQ" b="1" dirty="0" err="1" smtClean="0"/>
              <a:t>المطفرة</a:t>
            </a:r>
            <a:r>
              <a:rPr lang="ar-IQ" b="1" dirty="0" smtClean="0"/>
              <a:t> .</a:t>
            </a:r>
          </a:p>
          <a:p>
            <a:r>
              <a:rPr lang="ar-IQ" b="1" dirty="0" smtClean="0"/>
              <a:t> </a:t>
            </a:r>
            <a:endParaRPr lang="ar-IQ" b="1" dirty="0"/>
          </a:p>
        </p:txBody>
      </p:sp>
    </p:spTree>
    <p:extLst>
      <p:ext uri="{BB962C8B-B14F-4D97-AF65-F5344CB8AC3E}">
        <p14:creationId xmlns:p14="http://schemas.microsoft.com/office/powerpoint/2010/main" val="44654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404664"/>
            <a:ext cx="8316416" cy="2585323"/>
          </a:xfrm>
          <a:prstGeom prst="rect">
            <a:avLst/>
          </a:prstGeom>
        </p:spPr>
        <p:txBody>
          <a:bodyPr wrap="square">
            <a:spAutoFit/>
          </a:bodyPr>
          <a:lstStyle/>
          <a:p>
            <a:r>
              <a:rPr lang="ar-IQ" b="1" dirty="0" smtClean="0"/>
              <a:t>الوصف النباتي للذرة الصفراء :- يعتبر نبات الذرة الصفراء وحيدا من بين محاصيل الحبوب في نظام التزهير حيث يحمل النبات الواحد نوعين من الازهار(ازهار مذكرة ومؤنثة) على نفس النبات وبذلك يكون النبات ( احادي المسكن )  ، ينتهي الساق الرئيسي للنبات بنورة مذكرة (تكون في قمة النبات) تحتوي هذه النورة على سنيبلات كل منها يحتوي على زهيرتين ولكل منها ثلاث متوك وتنطلق حبوب اللقاح من المتك البارز ويبدأ انطلاق حبوب اللقاح بعد (1-3 يوم) من خروج الحريرة . ويلاحظ ان عملية </a:t>
            </a:r>
            <a:r>
              <a:rPr lang="ar-IQ" b="1" dirty="0" err="1" smtClean="0"/>
              <a:t>أنطلاق</a:t>
            </a:r>
            <a:r>
              <a:rPr lang="ar-IQ" b="1" dirty="0" smtClean="0"/>
              <a:t> حبوب اللقاح تستمر لعدة ايام حسب الظروف البيئية السائدة اذ كلما </a:t>
            </a:r>
            <a:r>
              <a:rPr lang="ar-IQ" b="1" dirty="0" err="1" smtClean="0"/>
              <a:t>أنخفضت</a:t>
            </a:r>
            <a:r>
              <a:rPr lang="ar-IQ" b="1" dirty="0" smtClean="0"/>
              <a:t> الحرارة وازدادت الرطوبة كلما أدى ذلك اطالة مدة التلقيح . يلاحظ انه في الجو الحار ينتهي انطلاق حبوب اللقاح بشكل مبكر بعد ان تصبح حريرة النبات جاهزة للتلقيح . يلاحظ انه في الجو الحار ينتهي انطلاق حبوب اللقاح بشكل مبكر ويتأخر ظهور وتطور </a:t>
            </a:r>
            <a:r>
              <a:rPr lang="ar-IQ" b="1" dirty="0" err="1" smtClean="0"/>
              <a:t>العرانيص</a:t>
            </a:r>
            <a:r>
              <a:rPr lang="ar-IQ" b="1" dirty="0" smtClean="0"/>
              <a:t> وخروجه من الساق وغالبا ما يؤدي ذلك الى فشل تلقيح </a:t>
            </a:r>
            <a:r>
              <a:rPr lang="ar-IQ" b="1" dirty="0" err="1" smtClean="0"/>
              <a:t>العرنوص</a:t>
            </a:r>
            <a:r>
              <a:rPr lang="ar-IQ" b="1" dirty="0" smtClean="0"/>
              <a:t> .</a:t>
            </a:r>
            <a:endParaRPr lang="ar-IQ" b="1" dirty="0"/>
          </a:p>
        </p:txBody>
      </p:sp>
      <p:sp>
        <p:nvSpPr>
          <p:cNvPr id="3" name="مستطيل 2"/>
          <p:cNvSpPr/>
          <p:nvPr/>
        </p:nvSpPr>
        <p:spPr>
          <a:xfrm>
            <a:off x="611560" y="3068960"/>
            <a:ext cx="8028384" cy="2031325"/>
          </a:xfrm>
          <a:prstGeom prst="rect">
            <a:avLst/>
          </a:prstGeom>
        </p:spPr>
        <p:txBody>
          <a:bodyPr wrap="square">
            <a:spAutoFit/>
          </a:bodyPr>
          <a:lstStyle/>
          <a:p>
            <a:r>
              <a:rPr lang="ar-IQ" b="1" dirty="0" smtClean="0"/>
              <a:t> بينما تقع النورة المؤنثة في أباط الاوراق الوسطية وهي عبارة عن سنبله ذات محور سميك يسمى الكالح الذي يحمل السنيبلات في أزواج وعلى صفوف طويله وهذا الذ يجعل عدد الصفوف زوجيا في </a:t>
            </a:r>
            <a:r>
              <a:rPr lang="ar-IQ" b="1" dirty="0" err="1" smtClean="0"/>
              <a:t>العرنوص</a:t>
            </a:r>
            <a:r>
              <a:rPr lang="ar-IQ" b="1" dirty="0" smtClean="0"/>
              <a:t> . تحتوي </a:t>
            </a:r>
            <a:r>
              <a:rPr lang="ar-IQ" b="1" dirty="0" err="1" smtClean="0"/>
              <a:t>السنيبله</a:t>
            </a:r>
            <a:r>
              <a:rPr lang="ar-IQ" b="1" dirty="0" smtClean="0"/>
              <a:t> الواحدة على زهيرتين احدهما خصبة والاخرى عقيمة كما تحوي زوج من </a:t>
            </a:r>
            <a:r>
              <a:rPr lang="ar-IQ" b="1" dirty="0" err="1" smtClean="0"/>
              <a:t>القنابع</a:t>
            </a:r>
            <a:r>
              <a:rPr lang="ar-IQ" b="1" dirty="0" smtClean="0"/>
              <a:t> لحمية سميكة ، أضافه الى </a:t>
            </a:r>
            <a:r>
              <a:rPr lang="ar-IQ" b="1" dirty="0" err="1" smtClean="0"/>
              <a:t>أحتواء</a:t>
            </a:r>
            <a:r>
              <a:rPr lang="ar-IQ" b="1" dirty="0" smtClean="0"/>
              <a:t> </a:t>
            </a:r>
            <a:r>
              <a:rPr lang="ar-IQ" b="1" dirty="0" err="1" smtClean="0"/>
              <a:t>الزهيره</a:t>
            </a:r>
            <a:r>
              <a:rPr lang="ar-IQ" b="1" dirty="0" smtClean="0"/>
              <a:t> على </a:t>
            </a:r>
            <a:r>
              <a:rPr lang="ar-IQ" b="1" dirty="0" err="1" smtClean="0"/>
              <a:t>الاتبه</a:t>
            </a:r>
            <a:r>
              <a:rPr lang="ar-IQ" b="1" dirty="0" smtClean="0"/>
              <a:t> و العصافة (وان </a:t>
            </a:r>
            <a:r>
              <a:rPr lang="ar-IQ" b="1" dirty="0" err="1" smtClean="0"/>
              <a:t>الاتبه</a:t>
            </a:r>
            <a:r>
              <a:rPr lang="ar-IQ" b="1" dirty="0" smtClean="0"/>
              <a:t> و العصافة فهما شفافتان واقصر من </a:t>
            </a:r>
            <a:r>
              <a:rPr lang="ar-IQ" b="1" dirty="0" err="1" smtClean="0"/>
              <a:t>القنابع</a:t>
            </a:r>
            <a:r>
              <a:rPr lang="ar-IQ" b="1" dirty="0" smtClean="0"/>
              <a:t>). كما تحوي الزهيرة الخصبة على مبيض واحد وخيوط حريرية تعمل كمياسم وقلم في ان واحد .هنالك بعض الاصناف التي يلاحظ ان تفتح </a:t>
            </a:r>
            <a:r>
              <a:rPr lang="ar-IQ" b="1" dirty="0" err="1" smtClean="0"/>
              <a:t>العرنوص</a:t>
            </a:r>
            <a:r>
              <a:rPr lang="ar-IQ" b="1" dirty="0" smtClean="0"/>
              <a:t> فيما يتأخر من (2-5 يوم ) بعد خروج النورة المذكرة .</a:t>
            </a:r>
            <a:endParaRPr lang="ar-IQ" b="1" dirty="0"/>
          </a:p>
        </p:txBody>
      </p:sp>
    </p:spTree>
    <p:extLst>
      <p:ext uri="{BB962C8B-B14F-4D97-AF65-F5344CB8AC3E}">
        <p14:creationId xmlns:p14="http://schemas.microsoft.com/office/powerpoint/2010/main" val="1534990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692696"/>
            <a:ext cx="7524328" cy="2585323"/>
          </a:xfrm>
          <a:prstGeom prst="rect">
            <a:avLst/>
          </a:prstGeom>
        </p:spPr>
        <p:txBody>
          <a:bodyPr wrap="square">
            <a:spAutoFit/>
          </a:bodyPr>
          <a:lstStyle/>
          <a:p>
            <a:r>
              <a:rPr lang="ar-IQ" b="1" dirty="0" smtClean="0"/>
              <a:t>التهجين و التلقيح والاخصاب في الذرة الصفراء :- في بداية برنامج التربية يجب ان يتم تحديد النباتات الاباء والتي يقصد بها النبات الاب المذكر الذي يعتبر مصدر لحبوب اللقاح وعادة يتم اخذ حبوب اللقاح من نباتات ذات صفات وراثية معروفه واختيار ايضا النبات الأم والذي يحتوي على النورة المؤنثة ثم بعد ذلك تجري عملية التأنيث للنبات الأم وذلك بإزالة أو قص النورة المذكرة من النبات ثم بعد ذلك تغليف النورات </a:t>
            </a:r>
            <a:r>
              <a:rPr lang="ar-IQ" b="1" dirty="0" err="1" smtClean="0"/>
              <a:t>المؤنثه</a:t>
            </a:r>
            <a:r>
              <a:rPr lang="ar-IQ" b="1" dirty="0" smtClean="0"/>
              <a:t> (بأكياس) لضمان عدم تلوثها بحبوب لقاح غريبه ثم بعد ذلك وعند وصول الحريرة الى مرحلة التفتح يتم نقل حبوب اللقاح من النبات المذكر ووضعها على مياسم الزهرة </a:t>
            </a:r>
            <a:r>
              <a:rPr lang="ar-IQ" b="1" dirty="0" err="1" smtClean="0"/>
              <a:t>المؤنثه</a:t>
            </a:r>
            <a:r>
              <a:rPr lang="ar-IQ" b="1" dirty="0" smtClean="0"/>
              <a:t> وأعاده التغليف مره اخرى .  وأخيرا يتم وضع بطاقة المعلومات الخاصة بالنبات وتحتوي البطاقة على تاريخ اجراء عمليتي التأنيث والتهجين واسم الشخص القائم بالعملية وموعد الزراعة </a:t>
            </a:r>
            <a:endParaRPr lang="ar-IQ" b="1" dirty="0"/>
          </a:p>
        </p:txBody>
      </p:sp>
    </p:spTree>
    <p:extLst>
      <p:ext uri="{BB962C8B-B14F-4D97-AF65-F5344CB8AC3E}">
        <p14:creationId xmlns:p14="http://schemas.microsoft.com/office/powerpoint/2010/main" val="1592471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764705"/>
            <a:ext cx="7632848"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مستطيل 1"/>
          <p:cNvSpPr/>
          <p:nvPr/>
        </p:nvSpPr>
        <p:spPr>
          <a:xfrm>
            <a:off x="1259632" y="5517233"/>
            <a:ext cx="6624736" cy="923330"/>
          </a:xfrm>
          <a:prstGeom prst="rect">
            <a:avLst/>
          </a:prstGeom>
        </p:spPr>
        <p:txBody>
          <a:bodyPr wrap="square">
            <a:spAutoFit/>
          </a:bodyPr>
          <a:lstStyle/>
          <a:p>
            <a:r>
              <a:rPr lang="ar-IQ" b="1" dirty="0" smtClean="0"/>
              <a:t>مورفولوجيا نبات الذرة (</a:t>
            </a:r>
            <a:r>
              <a:rPr lang="en-US" b="1" dirty="0" smtClean="0"/>
              <a:t>a :</a:t>
            </a:r>
            <a:r>
              <a:rPr lang="ar-IQ" b="1" dirty="0" smtClean="0"/>
              <a:t>نبات كامل ، </a:t>
            </a:r>
            <a:r>
              <a:rPr lang="en-US" b="1" dirty="0" smtClean="0"/>
              <a:t>b :  </a:t>
            </a:r>
            <a:r>
              <a:rPr lang="ar-IQ" b="1" dirty="0" smtClean="0"/>
              <a:t>مقطع طولي في نورة أنثوية ، </a:t>
            </a:r>
            <a:r>
              <a:rPr lang="en-US" b="1" dirty="0" smtClean="0"/>
              <a:t>c :</a:t>
            </a:r>
            <a:r>
              <a:rPr lang="ar-IQ" b="1" dirty="0" smtClean="0"/>
              <a:t>نورات ذكرية، </a:t>
            </a:r>
            <a:r>
              <a:rPr lang="en-US" b="1" dirty="0" smtClean="0"/>
              <a:t>d : </a:t>
            </a:r>
            <a:r>
              <a:rPr lang="ar-IQ" b="1" dirty="0" smtClean="0"/>
              <a:t>سنبلة ذكرية ،  :</a:t>
            </a:r>
            <a:r>
              <a:rPr lang="en-US" b="1" dirty="0" smtClean="0"/>
              <a:t>e </a:t>
            </a:r>
            <a:r>
              <a:rPr lang="ar-IQ" b="1" dirty="0" smtClean="0"/>
              <a:t>سنبلة) </a:t>
            </a:r>
            <a:r>
              <a:rPr lang="en-US" b="1" dirty="0" err="1" smtClean="0"/>
              <a:t>Bewley</a:t>
            </a:r>
            <a:r>
              <a:rPr lang="en-US" b="1" dirty="0" smtClean="0"/>
              <a:t> et Black,1994))</a:t>
            </a:r>
          </a:p>
          <a:p>
            <a:endParaRPr lang="en-US" b="1" dirty="0"/>
          </a:p>
        </p:txBody>
      </p:sp>
    </p:spTree>
    <p:extLst>
      <p:ext uri="{BB962C8B-B14F-4D97-AF65-F5344CB8AC3E}">
        <p14:creationId xmlns:p14="http://schemas.microsoft.com/office/powerpoint/2010/main" val="3018208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915816" y="764704"/>
            <a:ext cx="4572000" cy="3785652"/>
          </a:xfrm>
          <a:prstGeom prst="rect">
            <a:avLst/>
          </a:prstGeom>
        </p:spPr>
        <p:txBody>
          <a:bodyPr>
            <a:spAutoFit/>
          </a:bodyPr>
          <a:lstStyle/>
          <a:p>
            <a:r>
              <a:rPr lang="ar-IQ" sz="2000" b="1" dirty="0" smtClean="0"/>
              <a:t>تربية محصول فول الصويا :-</a:t>
            </a:r>
          </a:p>
          <a:p>
            <a:r>
              <a:rPr lang="ar-IQ" sz="2000" b="1" dirty="0" smtClean="0"/>
              <a:t>يعتبر محصول فول الصويا من المحاصيل البقولية المهمة وذلك </a:t>
            </a:r>
            <a:r>
              <a:rPr lang="ar-IQ" sz="2000" b="1" dirty="0" err="1" smtClean="0"/>
              <a:t>لأعتبارها</a:t>
            </a:r>
            <a:r>
              <a:rPr lang="ar-IQ" sz="2000" b="1" dirty="0" smtClean="0"/>
              <a:t> مصدر مهم للبروتين ويلاحظ بدء  النبات بالتزهير قبل توقف استطالة الساق ، تتكون الازهار في اباط الافرع الجانبية (المحصول ذاتي التلقيح) يكون ازهاره بشكل عناقيد </a:t>
            </a:r>
            <a:r>
              <a:rPr lang="ar-IQ" sz="2000" b="1" dirty="0" err="1" smtClean="0"/>
              <a:t>تتالف</a:t>
            </a:r>
            <a:r>
              <a:rPr lang="ar-IQ" sz="2000" b="1" dirty="0" smtClean="0"/>
              <a:t> الزهرة من (5) اوراق تويجية تكون مفصولة وتحتوي الزهرة كذلك على عضو التأنيث وعشرة متوك تلتحم </a:t>
            </a:r>
            <a:r>
              <a:rPr lang="ar-IQ" sz="2000" b="1" dirty="0" err="1" smtClean="0"/>
              <a:t>المتوك</a:t>
            </a:r>
            <a:r>
              <a:rPr lang="ar-IQ" sz="2000" b="1" dirty="0" smtClean="0"/>
              <a:t> لتكون انبوبة حول المدقة وبالرغم من ان التلقيح ذاتي الا انه توجد نسبة من التلقيح الخلطي (1 % ) ويكون انتقال حبوب اللقاح بواسطة الحشرات لكون الحبة ثقيلة يصعب انتقالها بالهواء . </a:t>
            </a:r>
            <a:endParaRPr lang="ar-IQ" sz="2000" b="1" dirty="0"/>
          </a:p>
        </p:txBody>
      </p:sp>
    </p:spTree>
    <p:extLst>
      <p:ext uri="{BB962C8B-B14F-4D97-AF65-F5344CB8AC3E}">
        <p14:creationId xmlns:p14="http://schemas.microsoft.com/office/powerpoint/2010/main" val="2984392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382013"/>
            <a:ext cx="7956376" cy="1477328"/>
          </a:xfrm>
          <a:prstGeom prst="rect">
            <a:avLst/>
          </a:prstGeom>
        </p:spPr>
        <p:txBody>
          <a:bodyPr wrap="square">
            <a:spAutoFit/>
          </a:bodyPr>
          <a:lstStyle/>
          <a:p>
            <a:r>
              <a:rPr lang="ar-IQ" b="1" dirty="0" smtClean="0"/>
              <a:t>التأنيث للأخصاب والتلقيح :-</a:t>
            </a:r>
          </a:p>
          <a:p>
            <a:r>
              <a:rPr lang="ar-IQ" b="1" dirty="0" smtClean="0"/>
              <a:t>تكون عملية التلقيح صعبة لصغر الاجزاء الزهرية ، تكون الازهار جاهزة للتأنيث يعد ظهور البتلات (اوراق الزهرة التويجية </a:t>
            </a:r>
            <a:r>
              <a:rPr lang="ar-IQ" b="1" dirty="0" err="1" smtClean="0"/>
              <a:t>الملونه</a:t>
            </a:r>
            <a:r>
              <a:rPr lang="ar-IQ" b="1" dirty="0" smtClean="0"/>
              <a:t>) ويجب الانتباه من عدم حصول التلقيح الذاتي عند ازالة </a:t>
            </a:r>
            <a:r>
              <a:rPr lang="ar-IQ" b="1" dirty="0" err="1" smtClean="0"/>
              <a:t>المتوك</a:t>
            </a:r>
            <a:r>
              <a:rPr lang="ar-IQ" b="1" dirty="0" smtClean="0"/>
              <a:t> ويتم اختيار النبات الاب ان تكون </a:t>
            </a:r>
            <a:r>
              <a:rPr lang="ar-IQ" b="1" dirty="0" err="1" smtClean="0"/>
              <a:t>متوكه</a:t>
            </a:r>
            <a:r>
              <a:rPr lang="ar-IQ" b="1" dirty="0" smtClean="0"/>
              <a:t>  ذات حبوب لقاح ناضجة وتوضع على ميسم النورة المؤنثة ثم نغلق الازهار المؤنثة بعد ذلك .</a:t>
            </a:r>
            <a:endParaRPr lang="ar-IQ" b="1" dirty="0"/>
          </a:p>
        </p:txBody>
      </p:sp>
      <p:sp>
        <p:nvSpPr>
          <p:cNvPr id="3" name="مستطيل 2"/>
          <p:cNvSpPr/>
          <p:nvPr/>
        </p:nvSpPr>
        <p:spPr>
          <a:xfrm>
            <a:off x="899592" y="2276872"/>
            <a:ext cx="7653486" cy="1631216"/>
          </a:xfrm>
          <a:prstGeom prst="rect">
            <a:avLst/>
          </a:prstGeom>
        </p:spPr>
        <p:txBody>
          <a:bodyPr wrap="square">
            <a:spAutoFit/>
          </a:bodyPr>
          <a:lstStyle/>
          <a:p>
            <a:r>
              <a:rPr lang="ar-IQ" sz="2000" b="1" dirty="0" smtClean="0"/>
              <a:t>العقم الذكري :-</a:t>
            </a:r>
          </a:p>
          <a:p>
            <a:r>
              <a:rPr lang="ar-IQ" sz="2000" b="1" dirty="0" err="1" smtClean="0"/>
              <a:t>أكتشفت</a:t>
            </a:r>
            <a:r>
              <a:rPr lang="ar-IQ" sz="2000" b="1" dirty="0" smtClean="0"/>
              <a:t> هذه الظاهرة  لهذا المحصول وبالتالي تم التغلب على الصعوبات التي </a:t>
            </a:r>
            <a:r>
              <a:rPr lang="ar-IQ" sz="2000" b="1" dirty="0" err="1" smtClean="0"/>
              <a:t>يواجهها</a:t>
            </a:r>
            <a:r>
              <a:rPr lang="ar-IQ" sz="2000" b="1" dirty="0" smtClean="0"/>
              <a:t> مربي النبات عند اجراء التأنيث لأزهار هذا المحصول ولوحظ انه تم التمكن من نقل جين العقم الذكري عن طريق التهجين الرجعي كما وفر  استخدام العقم الذري فرصة لتوسيع الاصول الوراثية المستعملة للتهجين وذلك </a:t>
            </a:r>
            <a:r>
              <a:rPr lang="ar-IQ" sz="2000" b="1" dirty="0" err="1" smtClean="0"/>
              <a:t>بأدخال</a:t>
            </a:r>
            <a:r>
              <a:rPr lang="ar-IQ" sz="2000" b="1" dirty="0" smtClean="0"/>
              <a:t> اكبر عدد من الاباء .</a:t>
            </a:r>
            <a:endParaRPr lang="ar-IQ" sz="2000" b="1" dirty="0"/>
          </a:p>
        </p:txBody>
      </p:sp>
      <p:sp>
        <p:nvSpPr>
          <p:cNvPr id="4" name="مستطيل 3"/>
          <p:cNvSpPr/>
          <p:nvPr/>
        </p:nvSpPr>
        <p:spPr>
          <a:xfrm>
            <a:off x="3863950" y="4293096"/>
            <a:ext cx="4572000" cy="2308324"/>
          </a:xfrm>
          <a:prstGeom prst="rect">
            <a:avLst/>
          </a:prstGeom>
        </p:spPr>
        <p:txBody>
          <a:bodyPr>
            <a:spAutoFit/>
          </a:bodyPr>
          <a:lstStyle/>
          <a:p>
            <a:r>
              <a:rPr lang="ar-IQ" b="1" dirty="0" smtClean="0"/>
              <a:t>أهداف تربية هذا المحصول :- </a:t>
            </a:r>
          </a:p>
          <a:p>
            <a:r>
              <a:rPr lang="ar-IQ" b="1" dirty="0" smtClean="0"/>
              <a:t>1- زيادة حاصل البذور .</a:t>
            </a:r>
          </a:p>
          <a:p>
            <a:r>
              <a:rPr lang="ar-IQ" b="1" dirty="0" smtClean="0"/>
              <a:t>2- انتاج اصناف مقاومة للانفراط .</a:t>
            </a:r>
          </a:p>
          <a:p>
            <a:r>
              <a:rPr lang="ar-IQ" b="1" dirty="0" smtClean="0"/>
              <a:t>3- انتاج اصناف مقاومة للبرد والجفاف .</a:t>
            </a:r>
          </a:p>
          <a:p>
            <a:r>
              <a:rPr lang="ar-IQ" b="1" dirty="0" smtClean="0"/>
              <a:t>4- تحسين نوعية البذور برفع محتواها من البروتين والزيت .</a:t>
            </a:r>
          </a:p>
          <a:p>
            <a:r>
              <a:rPr lang="ar-IQ" b="1" dirty="0" smtClean="0"/>
              <a:t>5- رفع قابلية النبات على تثبيت النتروجين في التربة .</a:t>
            </a:r>
          </a:p>
          <a:p>
            <a:endParaRPr lang="ar-IQ" b="1" dirty="0"/>
          </a:p>
        </p:txBody>
      </p:sp>
    </p:spTree>
    <p:extLst>
      <p:ext uri="{BB962C8B-B14F-4D97-AF65-F5344CB8AC3E}">
        <p14:creationId xmlns:p14="http://schemas.microsoft.com/office/powerpoint/2010/main" val="2450207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23528" y="260648"/>
            <a:ext cx="8604448" cy="2862322"/>
          </a:xfrm>
          <a:prstGeom prst="rect">
            <a:avLst/>
          </a:prstGeom>
        </p:spPr>
        <p:txBody>
          <a:bodyPr wrap="square">
            <a:spAutoFit/>
          </a:bodyPr>
          <a:lstStyle/>
          <a:p>
            <a:r>
              <a:rPr lang="ar-IQ" b="1" dirty="0" smtClean="0"/>
              <a:t>تربية محصول زهرة الشمس :-</a:t>
            </a:r>
          </a:p>
          <a:p>
            <a:r>
              <a:rPr lang="ar-IQ" b="1" dirty="0" smtClean="0"/>
              <a:t>محصول خلطي التلقيح  يعود الى العائلة المركبة وهو محصول زيتي يمتاز بنوعيته العالية ومن اهم اهداف تربية هذا المحصول :-</a:t>
            </a:r>
          </a:p>
          <a:p>
            <a:r>
              <a:rPr lang="ar-IQ" b="1" dirty="0" smtClean="0"/>
              <a:t>1- تحسين حاصل البذور .</a:t>
            </a:r>
          </a:p>
          <a:p>
            <a:r>
              <a:rPr lang="ar-IQ" b="1" dirty="0" smtClean="0"/>
              <a:t>2- استنباط اصناف مبكرة وقصيرة وملائمة للحصاد الميكانيكي .</a:t>
            </a:r>
          </a:p>
          <a:p>
            <a:r>
              <a:rPr lang="ar-IQ" b="1" dirty="0" smtClean="0"/>
              <a:t>3- التجانس في نوع النبات .</a:t>
            </a:r>
          </a:p>
          <a:p>
            <a:r>
              <a:rPr lang="ar-IQ" b="1" dirty="0" smtClean="0"/>
              <a:t>4- استنباط اصناف مقاومة للأمراض و الحشرات .</a:t>
            </a:r>
          </a:p>
          <a:p>
            <a:r>
              <a:rPr lang="ar-IQ" b="1" dirty="0" smtClean="0"/>
              <a:t>5- رفع نسبة الزيت .</a:t>
            </a:r>
          </a:p>
          <a:p>
            <a:r>
              <a:rPr lang="ar-IQ" b="1" dirty="0" smtClean="0"/>
              <a:t>6- رفع نسبة الحبة ( البذرة الى القشرة ) .</a:t>
            </a:r>
          </a:p>
          <a:p>
            <a:r>
              <a:rPr lang="ar-IQ" b="1" dirty="0" smtClean="0"/>
              <a:t>7- تجانس في حجم البذور .</a:t>
            </a:r>
            <a:endParaRPr lang="ar-IQ" b="1" dirty="0"/>
          </a:p>
        </p:txBody>
      </p:sp>
    </p:spTree>
    <p:extLst>
      <p:ext uri="{BB962C8B-B14F-4D97-AF65-F5344CB8AC3E}">
        <p14:creationId xmlns:p14="http://schemas.microsoft.com/office/powerpoint/2010/main" val="3005220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751344"/>
            <a:ext cx="7992888" cy="3416320"/>
          </a:xfrm>
          <a:prstGeom prst="rect">
            <a:avLst/>
          </a:prstGeom>
        </p:spPr>
        <p:txBody>
          <a:bodyPr wrap="square">
            <a:spAutoFit/>
          </a:bodyPr>
          <a:lstStyle/>
          <a:p>
            <a:r>
              <a:rPr lang="ar-IQ" b="1" dirty="0" smtClean="0"/>
              <a:t>الوصف النباتي لمحصول زهرة الشمس :-</a:t>
            </a:r>
          </a:p>
          <a:p>
            <a:r>
              <a:rPr lang="ar-IQ" b="1" dirty="0" smtClean="0"/>
              <a:t>تمثل الاقراص والرؤوس المستديرة النورة الزهرية في هذا المحصول ويتراوح قطرها من (8-40) سم وتختلف حسب الاصناف . في الاصناف الخاصة بالزيت يتراوح قطرها من (12-20) سم . يحتوي القرص على نوعين من الازهار :-</a:t>
            </a:r>
          </a:p>
          <a:p>
            <a:r>
              <a:rPr lang="ar-IQ" b="1" dirty="0" smtClean="0"/>
              <a:t>1- الازهار القرصية :- فهي الازهار التي تملئ القرص عدا محيط الزهرة ويتراوح عددها من (600- 1200) زهرة وتظهر اعلى كل زهرة قرصية ميسم ذي فرعين وتحيط بها الاوراق التويجية الصغيرة ، تتصل حافاتها الجانبية مع بعضها لتشكل انبوبا حول المدقة . اما الاوراق الكأسية فتحورت الى خيوط دقيقة </a:t>
            </a:r>
            <a:r>
              <a:rPr lang="ar-IQ" b="1" dirty="0" err="1" smtClean="0"/>
              <a:t>تشبة</a:t>
            </a:r>
            <a:r>
              <a:rPr lang="ar-IQ" b="1" dirty="0" smtClean="0"/>
              <a:t> الزغب ، و يقع المبيض في الجزء القاعدي من الزهرة كما تقع الاسدية حول القلم او تتحد مع المتك مكونه انبوبة تحيط بالمدقة اما خيوطها فتكون طليقة . </a:t>
            </a:r>
          </a:p>
          <a:p>
            <a:r>
              <a:rPr lang="ar-IQ" b="1" dirty="0" smtClean="0"/>
              <a:t>2-   الازهار الشعاعية :- تنتظم الازهار الشعاعية على محيط القرص بما يشبه الشعاع ويتميز بوجود اوراق تويجية صفراء اللون  طويلة على الجانب الخارجي للزهرة وكأس متحور . كما تحتوي على المدقة والتي تحتوي على ميسم ذي فرعين ولا تحتوي على اسدية أي انها ازهار ناقصة .</a:t>
            </a:r>
            <a:endParaRPr lang="ar-IQ" b="1" dirty="0"/>
          </a:p>
        </p:txBody>
      </p:sp>
    </p:spTree>
    <p:extLst>
      <p:ext uri="{BB962C8B-B14F-4D97-AF65-F5344CB8AC3E}">
        <p14:creationId xmlns:p14="http://schemas.microsoft.com/office/powerpoint/2010/main" val="2095217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908720"/>
            <a:ext cx="7668344" cy="2308324"/>
          </a:xfrm>
          <a:prstGeom prst="rect">
            <a:avLst/>
          </a:prstGeom>
        </p:spPr>
        <p:txBody>
          <a:bodyPr wrap="square">
            <a:spAutoFit/>
          </a:bodyPr>
          <a:lstStyle/>
          <a:p>
            <a:r>
              <a:rPr lang="ar-IQ" b="1" dirty="0" smtClean="0"/>
              <a:t>التلقيح في محصول زهرة الشمس :-</a:t>
            </a:r>
          </a:p>
          <a:p>
            <a:r>
              <a:rPr lang="ar-IQ" b="1" dirty="0" smtClean="0"/>
              <a:t>ان محصول زهرة الشمس محصول خلطي التلقيح ويتم التلقيح فيه بواسطة الحشرات ونسبة قليلة بواسطة الرياح ، تتم عملة التربية لهذا المحصول بأجراء عملية التأنيث اولا عن طريق رفع انابيب </a:t>
            </a:r>
            <a:r>
              <a:rPr lang="ar-IQ" b="1" dirty="0" err="1" smtClean="0"/>
              <a:t>المتوك</a:t>
            </a:r>
            <a:r>
              <a:rPr lang="ar-IQ" b="1" dirty="0" smtClean="0"/>
              <a:t> بواسطة الملاقط وتتم هذه العملية في الصباح الباكر (لكي </a:t>
            </a:r>
            <a:r>
              <a:rPr lang="ar-IQ" b="1" dirty="0" err="1" smtClean="0"/>
              <a:t>لاتذبل</a:t>
            </a:r>
            <a:r>
              <a:rPr lang="ar-IQ" b="1" dirty="0" smtClean="0"/>
              <a:t> الازهار) . ثم تنقل حبوب اللقاح من النبات المذكر ويمكن الاستدلال على نجاح عملية التلقيح عن طريق ملاحظة ذبول المياسم . الا ان صعوبة اجراء عملية التأنيث دفعت مربي النبات الى استخدام النباتات العقيمة ذكريا </a:t>
            </a:r>
            <a:r>
              <a:rPr lang="ar-IQ" b="1" dirty="0" err="1" smtClean="0"/>
              <a:t>لانتاج</a:t>
            </a:r>
            <a:r>
              <a:rPr lang="ar-IQ" b="1" dirty="0" smtClean="0"/>
              <a:t> هجن زهرة الشمس . لقد تم الحصول على النباتات العقيمة ذكريا باستعمال المواد الكيمياوية مثل </a:t>
            </a:r>
            <a:r>
              <a:rPr lang="ar-IQ" b="1" dirty="0" err="1" smtClean="0"/>
              <a:t>الجبرلك</a:t>
            </a:r>
            <a:r>
              <a:rPr lang="ar-IQ" b="1" dirty="0" smtClean="0"/>
              <a:t> اسد ( </a:t>
            </a:r>
            <a:r>
              <a:rPr lang="en-US" b="1" dirty="0" smtClean="0"/>
              <a:t>GA ) . </a:t>
            </a:r>
            <a:endParaRPr lang="en-US" b="1" dirty="0"/>
          </a:p>
        </p:txBody>
      </p:sp>
    </p:spTree>
    <p:extLst>
      <p:ext uri="{BB962C8B-B14F-4D97-AF65-F5344CB8AC3E}">
        <p14:creationId xmlns:p14="http://schemas.microsoft.com/office/powerpoint/2010/main" val="2630860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ساسية">
  <a:themeElements>
    <a:clrScheme name="أساسية">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أساسي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ساسي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50</TotalTime>
  <Words>1203</Words>
  <Application>Microsoft Office PowerPoint</Application>
  <PresentationFormat>On-screen Show (4:3)</PresentationFormat>
  <Paragraphs>43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 Black</vt:lpstr>
      <vt:lpstr>Tahoma</vt:lpstr>
      <vt:lpstr>أساسية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Ahmed</cp:lastModifiedBy>
  <cp:revision>6</cp:revision>
  <dcterms:created xsi:type="dcterms:W3CDTF">2020-05-06T18:32:47Z</dcterms:created>
  <dcterms:modified xsi:type="dcterms:W3CDTF">2022-03-27T19:43:47Z</dcterms:modified>
</cp:coreProperties>
</file>